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svg" ContentType="image/sv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handoutMasterIdLst>
    <p:handoutMasterId r:id="rId4"/>
  </p:handoutMasterIdLst>
  <p:sldIdLst>
    <p:sldId id="256" r:id="rId5"/>
    <p:sldId id="263" r:id="rId6"/>
    <p:sldId id="264" r:id="rId7"/>
    <p:sldId id="607" r:id="rId8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6" userDrawn="1">
          <p15:clr>
            <a:srgbClr val="A4A3A4"/>
          </p15:clr>
        </p15:guide>
        <p15:guide id="2" pos="38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627287531" name="Viktoriia Sofronova" initials="V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72" y="442"/>
      </p:cViewPr>
      <p:guideLst>
        <p:guide orient="horz" pos="4156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svg" /><Relationship Id="rId4" Type="http://schemas.openxmlformats.org/officeDocument/2006/relationships/image" Target="../media/image3.jpeg" /><Relationship Id="rId5" Type="http://schemas.openxmlformats.org/officeDocument/2006/relationships/image" Target="../media/image4.svg" /><Relationship Id="rId6" Type="http://schemas.openxmlformats.org/officeDocument/2006/relationships/image" Target="../media/image5.jpeg" /><Relationship Id="rId7" Type="http://schemas.openxmlformats.org/officeDocument/2006/relationships/image" Target="../media/image6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Relationship Id="rId6" Type="http://schemas.openxmlformats.org/officeDocument/2006/relationships/image" Target="../media/image1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Relationship Id="rId5" Type="http://schemas.openxmlformats.org/officeDocument/2006/relationships/image" Target="../media/image19.jpeg" /><Relationship Id="rId6" Type="http://schemas.openxmlformats.org/officeDocument/2006/relationships/image" Target="../media/image2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473" y="1577975"/>
            <a:ext cx="11290300" cy="2387600"/>
          </a:xfrm>
        </p:spPr>
        <p:txBody>
          <a:bodyPr anchor="t" anchorCtr="0">
            <a:noAutofit/>
          </a:bodyPr>
          <a:lstStyle/>
          <a:p>
            <a:r>
              <a:rPr lang="ru-RU" altLang="en-US" sz="4000" b="1"/>
              <a:t>Информатизация медико-генетической службы Республики Саха (Якутия)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600" y="3588385"/>
            <a:ext cx="11512884" cy="754380"/>
          </a:xfrm>
        </p:spPr>
        <p:txBody>
          <a:bodyPr>
            <a:normAutofit/>
          </a:bodyPr>
          <a:lstStyle/>
          <a:p>
            <a:pPr algn="l"/>
            <a:r>
              <a:rPr lang="ru-RU" altLang="en-US" sz="2000"/>
              <a:t>Авторы: Сухомясова Айталина Лукична</a:t>
            </a:r>
            <a:r>
              <a:rPr lang="ru-RU" altLang="en-US" sz="2000" baseline="30000"/>
              <a:t>1</a:t>
            </a:r>
            <a:r>
              <a:rPr lang="ru-RU" altLang="en-US" sz="2000"/>
              <a:t>, Максимова Надежда Романовна</a:t>
            </a:r>
            <a:r>
              <a:rPr lang="ru-RU" altLang="en-US" sz="2000" baseline="30000"/>
              <a:t>1</a:t>
            </a:r>
            <a:r>
              <a:rPr lang="ru-RU" altLang="en-US" sz="2000"/>
              <a:t>, Николаева Ирина Аверьевна</a:t>
            </a:r>
            <a:r>
              <a:rPr lang="ru-RU" altLang="en-US" sz="2000" baseline="30000"/>
              <a:t>2</a:t>
            </a:r>
            <a:r>
              <a:rPr lang="ru-RU" altLang="en-US" sz="2000"/>
              <a:t>, Слепцов Архип Николаевич</a:t>
            </a:r>
            <a:r>
              <a:rPr lang="ru-RU" altLang="en-US" sz="2000" baseline="30000"/>
              <a:t>1,2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482600" y="5083810"/>
            <a:ext cx="112915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 baseline="30000"/>
              <a:t>1</a:t>
            </a:r>
            <a:r>
              <a:rPr lang="en-US" altLang="en-US" sz="1400"/>
              <a:t> - Федеральное государственное автономное образовательное учреждение высшего образования «Северо-Восточный федеральный университет имени М.К. Аммосова», 677000, г. Якутск, ул. Белинского, д. 58</a:t>
            </a:r>
          </a:p>
          <a:p>
            <a:r>
              <a:rPr lang="en-US" altLang="en-US" sz="1400" baseline="30000"/>
              <a:t>2</a:t>
            </a:r>
            <a:r>
              <a:rPr lang="en-US" altLang="en-US" sz="1400"/>
              <a:t> – </a:t>
            </a:r>
            <a:r>
              <a:rPr lang="ru-RU" altLang="en-US" sz="1400"/>
              <a:t>ГАУ РС(Я) «Республиканская больница №1-Национальный центр медицины», 677019</a:t>
            </a:r>
            <a:r>
              <a:rPr lang="en-US" altLang="en-US" sz="1400"/>
              <a:t>, г. </a:t>
            </a:r>
            <a:r>
              <a:rPr lang="ru-RU" altLang="en-US" sz="1400"/>
              <a:t>Якутск</a:t>
            </a:r>
            <a:r>
              <a:rPr lang="en-US" altLang="en-US" sz="1400"/>
              <a:t>, </a:t>
            </a:r>
            <a:r>
              <a:rPr lang="ru-RU" altLang="en-US" sz="1400"/>
              <a:t>ул. Сергеляхское шоссе, 4</a:t>
            </a:r>
            <a:endParaRPr lang="en-US" altLang="en-US" sz="1400"/>
          </a:p>
        </p:txBody>
      </p:sp>
      <p:sp>
        <p:nvSpPr>
          <p:cNvPr id="6" name="Text Box 5"/>
          <p:cNvSpPr txBox="1"/>
          <p:nvPr/>
        </p:nvSpPr>
        <p:spPr>
          <a:xfrm>
            <a:off x="487680" y="5900420"/>
            <a:ext cx="1129093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400"/>
              <a:t>e-mail: AitalinaS@yandex.ru</a:t>
            </a:r>
          </a:p>
          <a:p>
            <a:r>
              <a:rPr lang="ru-RU" altLang="en-US" sz="1400"/>
              <a:t>Финансирование: </a:t>
            </a:r>
            <a:r>
              <a:rPr lang="en-US" altLang="en-US" sz="1400" err="1"/>
              <a:t>Работа </a:t>
            </a:r>
            <a:r>
              <a:rPr lang="ru-RU" altLang="en-US" sz="1400"/>
              <a:t>частично </a:t>
            </a:r>
            <a:r>
              <a:rPr lang="en-US" altLang="en-US" sz="1400" err="1"/>
              <a:t>выполнена в рамках Государственного задания Министерства науки и высшего образования Российской Федерации (FSRG-2024-0001)</a:t>
            </a:r>
            <a:endParaRPr lang="en-US" sz="140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73385"/>
          <a:stretch>
            <a:fillRect/>
          </a:stretch>
        </p:blipFill>
        <p:spPr>
          <a:xfrm>
            <a:off x="1176599" y="260984"/>
            <a:ext cx="852805" cy="675640"/>
          </a:xfrm>
          <a:prstGeom prst="rect">
            <a:avLst/>
          </a:prstGeom>
        </p:spPr>
      </p:pic>
      <p:pic>
        <p:nvPicPr>
          <p:cNvPr id="8" name="Picture 7" descr="Коричневый логотип со скрещенными кругами и рисунком глаза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32249" t="29296" r="32539" b="36337"/>
          <a:stretch>
            <a:fillRect/>
          </a:stretch>
        </p:blipFill>
        <p:spPr>
          <a:xfrm>
            <a:off x="3755191" y="228282"/>
            <a:ext cx="852805" cy="829945"/>
          </a:xfrm>
          <a:prstGeom prst="rect">
            <a:avLst/>
          </a:prstGeom>
        </p:spPr>
      </p:pic>
      <p:pic>
        <p:nvPicPr>
          <p:cNvPr id="12" name="Picture 11" descr="bm9bvqpbr2m6enzri02069p9nv9zggf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11850" y="246148"/>
            <a:ext cx="742166" cy="742166"/>
          </a:xfrm>
          <a:prstGeom prst="rect">
            <a:avLst/>
          </a:prstGeom>
        </p:spPr>
      </p:pic>
      <p:pic>
        <p:nvPicPr>
          <p:cNvPr id="9" name="Picture 28" descr="Новости - Национальный центр медицины Республики Саха (Якутия)">
            <a:extLst>
              <a:ext uri="{FF2B5EF4-FFF2-40B4-BE49-F238E27FC236}">
                <a16:creationId xmlns:a16="http://schemas.microsoft.com/office/drawing/2014/main" id="{14858586-C04D-ED4D-84E7-08DDEBD5E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06206" y="271612"/>
            <a:ext cx="777914" cy="7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ounded Rectangle 12"/>
          <p:cNvSpPr/>
          <p:nvPr/>
        </p:nvSpPr>
        <p:spPr>
          <a:xfrm>
            <a:off x="663797" y="3543744"/>
            <a:ext cx="2974138" cy="1614171"/>
          </a:xfrm>
          <a:prstGeom prst="roundRect">
            <a:avLst>
              <a:gd name="adj" fmla="val 846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400" b="1">
                <a:ea typeface="Calibri" panose="020f0502020204030204" pitchFamily="34" charset="0"/>
                <a:cs typeface="Times New Roman" panose="02020603050405020304" pitchFamily="18" charset="0"/>
              </a:rPr>
              <a:t>Цель. </a:t>
            </a:r>
            <a:r>
              <a:rPr lang="ru-RU" sz="1400">
                <a:ea typeface="Calibri" panose="020f0502020204030204" pitchFamily="34" charset="0"/>
                <a:cs typeface="Times New Roman" panose="02020603050405020304" pitchFamily="18" charset="0"/>
              </a:rPr>
              <a:t>Переход на современную цифровую платформу медико-генетического консультирования для сохранения и совершенствования Регистра врожденной и наследственной патологии.</a:t>
            </a:r>
          </a:p>
        </p:txBody>
      </p:sp>
      <p:sp>
        <p:nvSpPr>
          <p:cNvPr id="8" name="Rounded Rectangle 12"/>
          <p:cNvSpPr/>
          <p:nvPr/>
        </p:nvSpPr>
        <p:spPr>
          <a:xfrm>
            <a:off x="3869509" y="3540682"/>
            <a:ext cx="4989355" cy="1614171"/>
          </a:xfrm>
          <a:prstGeom prst="roundRect">
            <a:avLst>
              <a:gd name="adj" fmla="val 846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400" b="1">
                <a:ea typeface="Calibri" panose="020f0502020204030204" pitchFamily="34" charset="0"/>
                <a:cs typeface="Arial" panose="020b0604020202090204" pitchFamily="34" charset="0"/>
              </a:rPr>
              <a:t>Задачи. </a:t>
            </a:r>
            <a:r>
              <a:rPr lang="ru-RU" sz="1400">
                <a:ea typeface="Calibri" panose="020f0502020204030204" pitchFamily="34" charset="0"/>
                <a:cs typeface="Arial" panose="020b0604020202090204" pitchFamily="34" charset="0"/>
              </a:rPr>
              <a:t>Внедрение информационной системы для медико-генетического консультирования и мониторинга; разработка и внедрение программы мониторинга врожденных пороков развития; повышение эффективности диагностики и профилактики врожденных и наследственных заболеваний.</a:t>
            </a:r>
          </a:p>
        </p:txBody>
      </p:sp>
      <p:sp>
        <p:nvSpPr>
          <p:cNvPr id="9" name="Rounded Rectangle 12"/>
          <p:cNvSpPr/>
          <p:nvPr/>
        </p:nvSpPr>
        <p:spPr>
          <a:xfrm>
            <a:off x="8951527" y="3540681"/>
            <a:ext cx="2812295" cy="1614171"/>
          </a:xfrm>
          <a:prstGeom prst="roundRect">
            <a:avLst>
              <a:gd name="adj" fmla="val 846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400" b="1">
                <a:ea typeface="Calibri" panose="020f0502020204030204" pitchFamily="34" charset="0"/>
                <a:cs typeface="Times New Roman" panose="02020603050405020304" pitchFamily="18" charset="0"/>
              </a:rPr>
              <a:t>Материал</a:t>
            </a:r>
            <a:r>
              <a:rPr lang="ru-RU" sz="1400">
                <a:ea typeface="Calibri" panose="020f0502020204030204" pitchFamily="34" charset="0"/>
                <a:cs typeface="Times New Roman" panose="02020603050405020304" pitchFamily="18" charset="0"/>
              </a:rPr>
              <a:t>. Пациенты и семьи с врожденной и наследственной патологией.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D228A1B-1813-9753-416C-A209B0291099}"/>
              </a:ext>
            </a:extLst>
          </p:cNvPr>
          <p:cNvGrpSpPr/>
          <p:nvPr/>
        </p:nvGrpSpPr>
        <p:grpSpPr>
          <a:xfrm>
            <a:off x="5379778" y="5213459"/>
            <a:ext cx="1498668" cy="1276327"/>
            <a:chOff x="7664939" y="96351"/>
            <a:chExt cx="6278705" cy="575548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7E2604A2-6B29-5FA4-6FB9-0FA05A377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64939" y="96351"/>
              <a:ext cx="6278705" cy="5755480"/>
            </a:xfrm>
            <a:prstGeom prst="rect">
              <a:avLst/>
            </a:prstGeom>
            <a:effectLst/>
          </p:spPr>
        </p:pic>
        <p:pic>
          <p:nvPicPr>
            <p:cNvPr id="4" name="Объект 5" descr="C:\ZABAROVA\Совещания_Встречи_Письма\_Совещания Нск-СПб\Ашенбреннер Инна\_2018 БиоБанки\ГенЭксперт_Скриншоты\14_Раскраска родословной по НБ.JPG">
              <a:extLst>
                <a:ext uri="{FF2B5EF4-FFF2-40B4-BE49-F238E27FC236}">
                  <a16:creationId xmlns:a16="http://schemas.microsoft.com/office/drawing/2014/main" id="{806B771E-0E1D-9C6A-F6AC-6A618BA451A2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"/>
            <a:stretch>
              <a:fillRect/>
            </a:stretch>
          </p:blipFill>
          <p:spPr bwMode="auto">
            <a:xfrm>
              <a:off x="8832653" y="1217723"/>
              <a:ext cx="4826895" cy="271138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ABE9E97-CF40-C99B-75BD-56C4B599C6B7}"/>
              </a:ext>
            </a:extLst>
          </p:cNvPr>
          <p:cNvSpPr txBox="1"/>
          <p:nvPr/>
        </p:nvSpPr>
        <p:spPr>
          <a:xfrm>
            <a:off x="5510976" y="3175666"/>
            <a:ext cx="13086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>
                <a:solidFill>
                  <a:srgbClr val="3366FF"/>
                </a:solidFill>
              </a:rPr>
              <a:t>2023 -2025 год</a:t>
            </a:r>
          </a:p>
        </p:txBody>
      </p:sp>
      <p:sp>
        <p:nvSpPr>
          <p:cNvPr id="7" name="Object22">
            <a:extLst>
              <a:ext uri="{FF2B5EF4-FFF2-40B4-BE49-F238E27FC236}">
                <a16:creationId xmlns:a16="http://schemas.microsoft.com/office/drawing/2014/main" id="{1954C028-6E3E-E83C-E84D-3D93587335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5979" y="5332942"/>
            <a:ext cx="1420603" cy="60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90204" pitchFamily="34" charset="0"/>
                <a:cs typeface="Arial" panose="020b0604020202090204" pitchFamily="34" charset="0"/>
              </a:defRPr>
            </a:lvl9pPr>
          </a:lstStyle>
          <a:p>
            <a:pPr algn="ctr" eaLnBrk="1" hangingPunct="1">
              <a:lnSpc>
                <a:spcPts val="1763"/>
              </a:lnSpc>
            </a:pPr>
            <a:r>
              <a:rPr lang="ru-RU" altLang="ru-RU" sz="1400" b="1">
                <a:solidFill>
                  <a:srgbClr val="4363EB"/>
                </a:solidFill>
                <a:latin typeface="+mn-lt"/>
              </a:rPr>
              <a:t>Переход </a:t>
            </a:r>
            <a:br>
              <a:rPr lang="en-US" altLang="ru-RU" sz="1400" b="1">
                <a:solidFill>
                  <a:srgbClr val="4363EB"/>
                </a:solidFill>
                <a:latin typeface="+mn-lt"/>
              </a:rPr>
            </a:br>
            <a:r>
              <a:rPr lang="ru-RU" altLang="ru-RU" sz="1400" b="1">
                <a:solidFill>
                  <a:srgbClr val="4363EB"/>
                </a:solidFill>
                <a:latin typeface="+mn-lt"/>
              </a:rPr>
              <a:t>в облачную </a:t>
            </a:r>
            <a:br>
              <a:rPr lang="en-US" altLang="ru-RU" sz="1400" b="1">
                <a:solidFill>
                  <a:srgbClr val="4363EB"/>
                </a:solidFill>
                <a:latin typeface="+mn-lt"/>
              </a:rPr>
            </a:br>
            <a:r>
              <a:rPr lang="ru-RU" altLang="ru-RU" sz="1400" b="1">
                <a:solidFill>
                  <a:srgbClr val="4363EB"/>
                </a:solidFill>
                <a:latin typeface="+mn-lt"/>
              </a:rPr>
              <a:t>систему</a:t>
            </a: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9DF0C2AF-A40A-2B7E-42D6-BF15776AD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21642" y="5213459"/>
            <a:ext cx="2070897" cy="137826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DC547CE7-6B5B-74AA-61F9-298999E94215}"/>
              </a:ext>
            </a:extLst>
          </p:cNvPr>
          <p:cNvSpPr/>
          <p:nvPr/>
        </p:nvSpPr>
        <p:spPr>
          <a:xfrm>
            <a:off x="1846847" y="1300477"/>
            <a:ext cx="9747582" cy="1518337"/>
          </a:xfrm>
          <a:prstGeom prst="roundRect">
            <a:avLst>
              <a:gd name="adj" fmla="val 846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eaLnBrk="1" hangingPunct="1">
              <a:lnSpc>
                <a:spcPts val="1763"/>
              </a:lnSpc>
            </a:pPr>
            <a:endParaRPr lang="ru-RU" altLang="ru-RU" sz="1400" b="1"/>
          </a:p>
          <a:p>
            <a:pPr marL="285750" indent="-285750" eaLnBrk="1" hangingPunct="1">
              <a:lnSpc>
                <a:spcPts val="1763"/>
              </a:lnSpc>
              <a:buFont typeface="Wingdings" panose="05000000000000000000" pitchFamily="2" charset="2"/>
              <a:buChar char="Ø"/>
            </a:pPr>
            <a:r>
              <a:rPr lang="ru-RU" altLang="ru-RU" sz="1400" b="1"/>
              <a:t>С 1989 года в Республике Саха (Якутия) формируется база генетических данных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/>
              <a:t>В 2001 г. внедрен автоматизированный «Регистр врожденной и наследственной патологии </a:t>
            </a:r>
          </a:p>
          <a:p>
            <a:r>
              <a:rPr lang="ru-RU" sz="1400" b="1"/>
              <a:t>Республики Саха (Якутия»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sz="1400" b="1"/>
              <a:t>Создано </a:t>
            </a:r>
            <a:r>
              <a:rPr lang="en-US" altLang="ru-RU" sz="1400" b="1"/>
              <a:t>&gt; </a:t>
            </a:r>
            <a:r>
              <a:rPr lang="ru-RU" altLang="ru-RU" sz="1400" b="1"/>
              <a:t>30000 генетических карт с родословными</a:t>
            </a:r>
          </a:p>
          <a:p>
            <a:pPr eaLnBrk="1" hangingPunct="1">
              <a:lnSpc>
                <a:spcPts val="1763"/>
              </a:lnSpc>
            </a:pPr>
            <a:endParaRPr lang="en-US" altLang="ru-RU" sz="1400" b="1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ED31537-21FA-7E32-4611-8364DEA58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535" y="1458822"/>
            <a:ext cx="1696281" cy="121011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FFEA407-9452-5155-12D1-DF27EF69938D}"/>
              </a:ext>
            </a:extLst>
          </p:cNvPr>
          <p:cNvSpPr/>
          <p:nvPr/>
        </p:nvSpPr>
        <p:spPr>
          <a:xfrm>
            <a:off x="663796" y="298604"/>
            <a:ext cx="10964777" cy="77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400">
                <a:ea typeface="Calibri" panose="020f0502020204030204" pitchFamily="34" charset="0"/>
                <a:cs typeface="Arial" panose="020b0604020202090204" pitchFamily="34" charset="0"/>
              </a:rPr>
              <a:t>Потенциал использования информационных технологий диктует необходимость использования современной высокопроизводительной основы в повседневной деятельности. Важнейшим фактором, который позволяет развивать специализированные ИТ-решения в системе здравоохранения России, является эффективная государственная политика в обеспечении цифровизации, государственные программы [1].</a:t>
            </a:r>
            <a:endParaRPr lang="en-US" sz="140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3796" y="6533794"/>
            <a:ext cx="117789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kern="1800">
                <a:latin typeface="Times New Roman" panose="02020603050405020304" pitchFamily="18" charset="0"/>
                <a:ea typeface="Times New Roman" panose="02020603050405020304" pitchFamily="18" charset="0"/>
              </a:rPr>
              <a:t>1. Борисов И.В., Бондарь В.А., Кудинов Д.А., и др. Проблемы и перспективы ИТ в здравоохранении России: современные реалии. </a:t>
            </a:r>
            <a:r>
              <a:rPr lang="ru-RU" sz="1000" i="1" kern="180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Медицина</a:t>
            </a:r>
            <a:r>
              <a:rPr lang="ru-RU" sz="1000" kern="1800">
                <a:latin typeface="Times New Roman" panose="02020603050405020304" pitchFamily="18" charset="0"/>
                <a:ea typeface="Times New Roman" panose="02020603050405020304" pitchFamily="18" charset="0"/>
              </a:rPr>
              <a:t>. 2022; 4; 10-30</a:t>
            </a:r>
            <a:endParaRPr lang="ru-RU" sz="1000"/>
          </a:p>
        </p:txBody>
      </p:sp>
      <p:pic>
        <p:nvPicPr>
          <p:cNvPr id="18" name="Picture 2" descr="D:\User data\Documents\Хомус.JPG">
            <a:extLst>
              <a:ext uri="{FF2B5EF4-FFF2-40B4-BE49-F238E27FC236}">
                <a16:creationId xmlns:a16="http://schemas.microsoft.com/office/drawing/2014/main" id="{EDCFA5D6-D08C-A740-8173-BF61CF24E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656" y="1374635"/>
            <a:ext cx="1619847" cy="137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61998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8139" y="2919988"/>
            <a:ext cx="2759171" cy="2667812"/>
          </a:xfrm>
          <a:prstGeom prst="rect">
            <a:avLst/>
          </a:prstGeom>
        </p:spPr>
      </p:pic>
      <p:sp>
        <p:nvSpPr>
          <p:cNvPr id="5" name="Rounded Rectangle 12"/>
          <p:cNvSpPr/>
          <p:nvPr/>
        </p:nvSpPr>
        <p:spPr>
          <a:xfrm>
            <a:off x="58705" y="1588387"/>
            <a:ext cx="4648690" cy="5151455"/>
          </a:xfrm>
          <a:prstGeom prst="roundRect">
            <a:avLst>
              <a:gd name="adj" fmla="val 846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marL="171450" indent="-171450" algn="just">
              <a:lnSpc>
                <a:spcPct val="107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>
                <a:ea typeface="Calibri" panose="020f0502020204030204" pitchFamily="34" charset="0"/>
                <a:cs typeface="Times New Roman" panose="02020603050405020304" pitchFamily="18" charset="0"/>
              </a:rPr>
              <a:t>Система обеспечивает возможность врачу-генетику вести электронную генетическую карту, формируя единую базу пациентов и их родственников (семей). </a:t>
            </a:r>
          </a:p>
          <a:p>
            <a:pPr marL="171450" indent="-171450" algn="just">
              <a:lnSpc>
                <a:spcPct val="107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>
                <a:ea typeface="Calibri" panose="020f0502020204030204" pitchFamily="34" charset="0"/>
                <a:cs typeface="Times New Roman" panose="02020603050405020304" pitchFamily="18" charset="0"/>
              </a:rPr>
              <a:t>Возможно составлять родословную в процессе приема пациента/семьи, фиксировать и просматривать результаты проведенных генетических исследований, а также обеспечить информационно-аналитическую поддержку врача в вопросах постановки диагноза и дифференциальной диагностики наследственной патологии, выбора диагностических мероприятий, тактики лечения и генетическом прогнозе. </a:t>
            </a:r>
          </a:p>
          <a:p>
            <a:pPr marL="171450" indent="-1714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400">
                <a:ea typeface="Calibri" panose="020f0502020204030204" pitchFamily="34" charset="0"/>
                <a:cs typeface="Times New Roman" panose="02020603050405020304" pitchFamily="18" charset="0"/>
              </a:rPr>
              <a:t>Этап постановки диагноза сочетает в себе функции автоматического поиска диагнозов и электронной библиотеки, включает около 9 000 карт генетических болезней, синдромов и пороков развития, большая часть которых зарегистрирована в международном каталоге OMIM. </a:t>
            </a:r>
          </a:p>
          <a:p>
            <a:pPr marL="171450" indent="-171450" algn="just"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1400">
                <a:ea typeface="Calibri" panose="020f0502020204030204" pitchFamily="34" charset="0"/>
                <a:cs typeface="Times New Roman" panose="02020603050405020304" pitchFamily="18" charset="0"/>
              </a:rPr>
              <a:t>База знаний основана на современных клинико-генетических каталогах, биомедицинских базах данных и классификаций в клинической генетике.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endParaRPr lang="ru-RU" sz="1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8">
            <a:extLst>
              <a:ext uri="{FF2B5EF4-FFF2-40B4-BE49-F238E27FC236}">
                <a16:creationId xmlns:a16="http://schemas.microsoft.com/office/drawing/2014/main" id="{FDEDC736-555D-6863-01F0-5873332D2DDA}"/>
              </a:ext>
            </a:extLst>
          </p:cNvPr>
          <p:cNvSpPr/>
          <p:nvPr/>
        </p:nvSpPr>
        <p:spPr>
          <a:xfrm>
            <a:off x="119439" y="720413"/>
            <a:ext cx="5764859" cy="60171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chemeClr val="tx1"/>
                </a:solidFill>
              </a:rPr>
              <a:t>Информационная система </a:t>
            </a:r>
          </a:p>
          <a:p>
            <a:pPr algn="ctr"/>
            <a:r>
              <a:rPr lang="ru-RU" sz="1400" b="1">
                <a:solidFill>
                  <a:schemeClr val="tx1"/>
                </a:solidFill>
              </a:rPr>
              <a:t>«ГЕНОМ-ЭКСПЕРТ. КЛИНИКА» </a:t>
            </a:r>
          </a:p>
          <a:p>
            <a:pPr algn="ctr"/>
            <a:r>
              <a:rPr lang="ru-RU" sz="1400" b="1">
                <a:solidFill>
                  <a:schemeClr val="tx1"/>
                </a:solidFill>
              </a:rPr>
              <a:t>2023 г.</a:t>
            </a:r>
          </a:p>
        </p:txBody>
      </p:sp>
      <p:sp>
        <p:nvSpPr>
          <p:cNvPr id="3" name="Скругленный прямоугольник 16">
            <a:extLst>
              <a:ext uri="{FF2B5EF4-FFF2-40B4-BE49-F238E27FC236}">
                <a16:creationId xmlns:a16="http://schemas.microsoft.com/office/drawing/2014/main" id="{FD8A45D1-963D-3328-5F62-AE55466168EC}"/>
              </a:ext>
            </a:extLst>
          </p:cNvPr>
          <p:cNvSpPr/>
          <p:nvPr/>
        </p:nvSpPr>
        <p:spPr>
          <a:xfrm>
            <a:off x="6381135" y="795477"/>
            <a:ext cx="5456904" cy="60171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chemeClr val="tx1"/>
                </a:solidFill>
                <a:cs typeface="Arial" panose="020b0604020202090204" pitchFamily="34" charset="0"/>
              </a:rPr>
              <a:t>Блок </a:t>
            </a:r>
          </a:p>
          <a:p>
            <a:pPr algn="ctr"/>
            <a:r>
              <a:rPr lang="ru-RU" sz="1400" b="1">
                <a:solidFill>
                  <a:schemeClr val="tx1"/>
                </a:solidFill>
                <a:cs typeface="Arial" panose="020b0604020202090204" pitchFamily="34" charset="0"/>
              </a:rPr>
              <a:t>«Мониторинг врожденных пороков развития»</a:t>
            </a:r>
          </a:p>
          <a:p>
            <a:pPr algn="ctr"/>
            <a:r>
              <a:rPr lang="ru-RU" sz="1400" b="1">
                <a:solidFill>
                  <a:schemeClr val="tx1"/>
                </a:solidFill>
                <a:cs typeface="Arial" panose="020b0604020202090204" pitchFamily="34" charset="0"/>
              </a:rPr>
              <a:t>2024 г.</a:t>
            </a:r>
          </a:p>
        </p:txBody>
      </p:sp>
      <p:sp>
        <p:nvSpPr>
          <p:cNvPr id="7" name="Rounded Rectangle 12">
            <a:extLst>
              <a:ext uri="{FF2B5EF4-FFF2-40B4-BE49-F238E27FC236}">
                <a16:creationId xmlns:a16="http://schemas.microsoft.com/office/drawing/2014/main" id="{7351546E-C3E2-539C-260E-15343B9CFB79}"/>
              </a:ext>
            </a:extLst>
          </p:cNvPr>
          <p:cNvSpPr/>
          <p:nvPr/>
        </p:nvSpPr>
        <p:spPr>
          <a:xfrm>
            <a:off x="6848789" y="1689635"/>
            <a:ext cx="4989250" cy="1157791"/>
          </a:xfrm>
          <a:prstGeom prst="roundRect">
            <a:avLst>
              <a:gd name="adj" fmla="val 846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400">
                <a:ea typeface="Calibri" panose="020f0502020204030204" pitchFamily="34" charset="0"/>
                <a:cs typeface="Times New Roman" panose="02020603050405020304" pitchFamily="18" charset="0"/>
              </a:rPr>
              <a:t>Модуль для мониторинга пороков развития позволяет проводить сбор и учет сведений о врожденных пороках развития и подготовку отчетной документации</a:t>
            </a:r>
            <a:r>
              <a:rPr lang="ru-RU" sz="1400" smtClean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400" smtClean="0">
                <a:ea typeface="Calibri" panose="020f0502020204030204" pitchFamily="34" charset="0"/>
                <a:cs typeface="Times New Roman" panose="02020603050405020304" pitchFamily="18" charset="0"/>
              </a:rPr>
              <a:t>Отягощенные ВПР семьи имеются в родословных информационной системы «Геном-Эксперт. Клиника».</a:t>
            </a:r>
            <a:endParaRPr lang="ru-RU" sz="1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CA73B-77CA-9D0C-F084-8E9A79E9BB2A}"/>
              </a:ext>
            </a:extLst>
          </p:cNvPr>
          <p:cNvSpPr txBox="1"/>
          <p:nvPr/>
        </p:nvSpPr>
        <p:spPr>
          <a:xfrm>
            <a:off x="4814456" y="5704127"/>
            <a:ext cx="725285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>
                <a:ea typeface="Calibri" panose="020f0502020204030204" pitchFamily="34" charset="0"/>
                <a:cs typeface="Times New Roman" panose="02020603050405020304" pitchFamily="18" charset="0"/>
              </a:rPr>
              <a:t>Мероприятие включено в государственную программу развития здравоохранения РС(Я)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4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>
                <a:ea typeface="Calibri" panose="020f0502020204030204" pitchFamily="34" charset="0"/>
                <a:cs typeface="Times New Roman" panose="02020603050405020304" pitchFamily="18" charset="0"/>
              </a:rPr>
              <a:t>Используется для реализации проектов в здравоохранении «Сохранение генофонда населения Якутии», «Современная генетика – решение настоящего и будущего</a:t>
            </a:r>
            <a:r>
              <a:rPr lang="ru-RU" sz="1400" smtClean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1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72720C-6AC6-CE1F-8374-6C079DD2A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896" y="2919988"/>
            <a:ext cx="2564893" cy="97670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95249E4-9DFC-5A89-AA35-AA83508D4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273" y="3943392"/>
            <a:ext cx="2666138" cy="11947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322EE2-9034-77F2-10A8-A3F97E1B9C46}"/>
              </a:ext>
            </a:extLst>
          </p:cNvPr>
          <p:cNvSpPr txBox="1"/>
          <p:nvPr/>
        </p:nvSpPr>
        <p:spPr>
          <a:xfrm>
            <a:off x="213870" y="62680"/>
            <a:ext cx="11456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/>
              <a:t>Результаты.</a:t>
            </a:r>
          </a:p>
        </p:txBody>
      </p: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3753698C-1012-DB34-E469-3D3D416651D3}"/>
              </a:ext>
            </a:extLst>
          </p:cNvPr>
          <p:cNvSpPr/>
          <p:nvPr/>
        </p:nvSpPr>
        <p:spPr>
          <a:xfrm>
            <a:off x="2049108" y="1359592"/>
            <a:ext cx="484632" cy="22879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6C5C02F-0E96-67F9-0EAB-11CCB438EA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7518" y="3746706"/>
            <a:ext cx="2564893" cy="1759330"/>
          </a:xfrm>
          <a:prstGeom prst="rect">
            <a:avLst/>
          </a:prstGeom>
        </p:spPr>
      </p:pic>
      <p:sp>
        <p:nvSpPr>
          <p:cNvPr id="17" name="Стрелка: вниз 16">
            <a:extLst>
              <a:ext uri="{FF2B5EF4-FFF2-40B4-BE49-F238E27FC236}">
                <a16:creationId xmlns:a16="http://schemas.microsoft.com/office/drawing/2014/main" id="{D87DD527-5AC6-7BBF-E5FF-7B7290DC08AE}"/>
              </a:ext>
            </a:extLst>
          </p:cNvPr>
          <p:cNvSpPr/>
          <p:nvPr/>
        </p:nvSpPr>
        <p:spPr>
          <a:xfrm>
            <a:off x="8867271" y="1434527"/>
            <a:ext cx="484632" cy="22879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Крест 17">
            <a:extLst>
              <a:ext uri="{FF2B5EF4-FFF2-40B4-BE49-F238E27FC236}">
                <a16:creationId xmlns:a16="http://schemas.microsoft.com/office/drawing/2014/main" id="{8C65F61D-B050-0F9C-AED9-631461159FDE}"/>
              </a:ext>
            </a:extLst>
          </p:cNvPr>
          <p:cNvSpPr/>
          <p:nvPr/>
        </p:nvSpPr>
        <p:spPr>
          <a:xfrm>
            <a:off x="5975401" y="960017"/>
            <a:ext cx="314632" cy="329579"/>
          </a:xfrm>
          <a:prstGeom prst="plus">
            <a:avLst>
              <a:gd name="adj" fmla="val 3808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560B92E-199F-C933-B193-3A6E05A3B80F}"/>
              </a:ext>
            </a:extLst>
          </p:cNvPr>
          <p:cNvSpPr txBox="1"/>
          <p:nvPr/>
        </p:nvSpPr>
        <p:spPr>
          <a:xfrm>
            <a:off x="213870" y="321499"/>
            <a:ext cx="7443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/>
              <a:t>Внедрена информационная система в медико-генетической службе </a:t>
            </a:r>
            <a:r>
              <a:rPr lang="ru-RU" sz="1400" smtClean="0"/>
              <a:t>Республики Саха (Якутия).</a:t>
            </a: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133189061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42942" y="2029520"/>
            <a:ext cx="3591071" cy="82719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b="1">
                <a:solidFill>
                  <a:srgbClr val="0070C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«Республиканский генетический регистр наследственной и врожденной патологии» в РС(Я) с 2001г.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9022" y="2285430"/>
            <a:ext cx="3318553" cy="56405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Гетерозиготные носители, </a:t>
            </a:r>
          </a:p>
          <a:p>
            <a:pPr algn="ctr"/>
            <a:r>
              <a:rPr lang="ru-RU" sz="140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семьи высокого риска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700708" y="2029520"/>
            <a:ext cx="494470" cy="373062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978723" y="2221197"/>
            <a:ext cx="503434" cy="10971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978723" y="2458678"/>
            <a:ext cx="503434" cy="12511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626867" y="2022294"/>
            <a:ext cx="3278380" cy="82719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rgbClr val="0070C0"/>
                </a:solidFill>
              </a:rPr>
              <a:t>Информационная система </a:t>
            </a:r>
          </a:p>
          <a:p>
            <a:pPr algn="ctr"/>
            <a:r>
              <a:rPr lang="ru-RU" sz="1400" b="1">
                <a:solidFill>
                  <a:srgbClr val="0070C0"/>
                </a:solidFill>
              </a:rPr>
              <a:t>«ГЕНОМ-ЭКСПЕРТ. КЛИНИКА» с блоком МОНИТОРИНГ ВПР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55140" y="3103016"/>
            <a:ext cx="7765623" cy="51259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МОНИТОРИНГ ПАЦИЕНТОВ И СЕМЕЙ, МЕДИКО-ГЕНЕТИЧЕСКАЯ ПОМОЩЬ, </a:t>
            </a:r>
            <a:endParaRPr lang="ru-RU" sz="1400" smtClean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40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НАУЧНЫЕ </a:t>
            </a:r>
            <a:r>
              <a:rPr lang="ru-RU" sz="140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ИССЛЕДОВАНИЯ ВРОЖДЕННОЙ И НАСЛЕДСТВЕННОЙ ПАТОЛОГИИ</a:t>
            </a:r>
          </a:p>
          <a:p>
            <a:pPr algn="ctr"/>
            <a:endParaRPr lang="ru-RU" sz="140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5845352" y="2867048"/>
            <a:ext cx="320832" cy="285226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0274004" y="2867048"/>
            <a:ext cx="241596" cy="285226"/>
          </a:xfrm>
          <a:prstGeom prst="down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58710" y="73468"/>
            <a:ext cx="11833951" cy="398884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/>
              <a:t>И</a:t>
            </a:r>
            <a:r>
              <a:rPr lang="ru-RU" b="1">
                <a:solidFill>
                  <a:schemeClr val="tx1"/>
                </a:solidFill>
              </a:rPr>
              <a:t>ИНФОРМАТИЗАЦИЯ МЕДИКО-ГЕНЕТИЧЕСКОЙ </a:t>
            </a:r>
            <a:r>
              <a:rPr lang="ru-RU" b="1" smtClean="0">
                <a:solidFill>
                  <a:schemeClr val="tx1"/>
                </a:solidFill>
              </a:rPr>
              <a:t>СЛУЖБЫ</a:t>
            </a:r>
            <a:endParaRPr lang="ru-RU" b="1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0157" y="778246"/>
            <a:ext cx="3318553" cy="60484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Семьи с </a:t>
            </a:r>
            <a:r>
              <a:rPr lang="ru-RU" sz="140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уточненными наследственными заболеваниями</a:t>
            </a:r>
            <a:endParaRPr lang="ru-RU" sz="140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0157" y="2992496"/>
            <a:ext cx="3368039" cy="623115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Мониторинг врожденных пороков развития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102955" y="522568"/>
            <a:ext cx="3578623" cy="42300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Медико-генетический центр</a:t>
            </a:r>
            <a:endParaRPr lang="ru-RU" sz="140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Скругленный прямоугольник 13">
            <a:extLst>
              <a:ext uri="{FF2B5EF4-FFF2-40B4-BE49-F238E27FC236}">
                <a16:creationId xmlns:a16="http://schemas.microsoft.com/office/drawing/2014/main" id="{9F022044-F5C5-A14E-8B58-B1E3D0376D20}"/>
              </a:ext>
            </a:extLst>
          </p:cNvPr>
          <p:cNvSpPr/>
          <p:nvPr/>
        </p:nvSpPr>
        <p:spPr>
          <a:xfrm>
            <a:off x="290158" y="1555343"/>
            <a:ext cx="3318553" cy="541816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Пациенты и семьи с орфанными заболеваниями</a:t>
            </a:r>
          </a:p>
        </p:txBody>
      </p:sp>
      <p:sp>
        <p:nvSpPr>
          <p:cNvPr id="3" name="Скругленный прямоугольник 16">
            <a:extLst>
              <a:ext uri="{FF2B5EF4-FFF2-40B4-BE49-F238E27FC236}">
                <a16:creationId xmlns:a16="http://schemas.microsoft.com/office/drawing/2014/main" id="{FCCABBF9-FF24-8356-A49E-AF995566E501}"/>
              </a:ext>
            </a:extLst>
          </p:cNvPr>
          <p:cNvSpPr/>
          <p:nvPr/>
        </p:nvSpPr>
        <p:spPr>
          <a:xfrm>
            <a:off x="7858652" y="512925"/>
            <a:ext cx="4125459" cy="43265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НИЛ «Молекулярная медицина и генетика человека» МИ СВФУ им. М.К.Аммосова</a:t>
            </a:r>
            <a:endParaRPr lang="ru-RU" sz="140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le 12"/>
          <p:cNvSpPr/>
          <p:nvPr/>
        </p:nvSpPr>
        <p:spPr>
          <a:xfrm>
            <a:off x="262055" y="4761679"/>
            <a:ext cx="11730606" cy="1895043"/>
          </a:xfrm>
          <a:prstGeom prst="roundRect">
            <a:avLst>
              <a:gd name="adj" fmla="val 8469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ct val="0"/>
              </a:spcAft>
            </a:pPr>
            <a:r>
              <a:rPr lang="ru-RU" sz="1400" b="1">
                <a:ea typeface="Calibri" panose="020f0502020204030204" pitchFamily="34" charset="0"/>
                <a:cs typeface="Arial" panose="020b0604020202090204" pitchFamily="34" charset="0"/>
              </a:rPr>
              <a:t>Выводы.</a:t>
            </a:r>
            <a:r>
              <a:rPr lang="ru-RU" sz="1400">
                <a:ea typeface="Calibri" panose="020f0502020204030204" pitchFamily="34" charset="0"/>
                <a:cs typeface="Arial" panose="020b0604020202090204" pitchFamily="34" charset="0"/>
              </a:rPr>
              <a:t> </a:t>
            </a:r>
          </a:p>
          <a:p>
            <a:pPr marL="171450" indent="-171450" algn="just">
              <a:lnSpc>
                <a:spcPct val="107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>
                <a:ea typeface="Calibri" panose="020f0502020204030204" pitchFamily="34" charset="0"/>
                <a:cs typeface="Arial" panose="020b0604020202090204" pitchFamily="34" charset="0"/>
              </a:rPr>
              <a:t>Переход на современную цифровую платформу медико-генетического консультирования позволил сохранить и совершенствовать Регистр врожденной и наследственной патологии в РС(Я). </a:t>
            </a:r>
          </a:p>
          <a:p>
            <a:pPr marL="171450" indent="-171450" algn="just">
              <a:lnSpc>
                <a:spcPct val="107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>
                <a:ea typeface="Calibri" panose="020f0502020204030204" pitchFamily="34" charset="0"/>
                <a:cs typeface="Arial" panose="020b0604020202090204" pitchFamily="34" charset="0"/>
              </a:rPr>
              <a:t>На основе данных информационной системы разрабатываются и реализуются диагностические и профилактические мероприятия, </a:t>
            </a:r>
            <a:r>
              <a:rPr lang="ru-RU" sz="1400" smtClean="0">
                <a:ea typeface="Calibri" panose="020f0502020204030204" pitchFamily="34" charset="0"/>
                <a:cs typeface="Arial" panose="020b0604020202090204" pitchFamily="34" charset="0"/>
              </a:rPr>
              <a:t>научные исследования с учетом региональных особенностей. </a:t>
            </a:r>
            <a:endParaRPr lang="ru-RU" sz="140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1400">
                <a:ea typeface="Calibri" panose="020f0502020204030204" pitchFamily="34" charset="0"/>
                <a:cs typeface="Arial" panose="020b0604020202090204" pitchFamily="34" charset="0"/>
              </a:rPr>
              <a:t>Необходима государственная поддержка для обеспечения возможности продолжения разработки и внедрения уникальных и перспективных программ и технологий.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283340" y="3737254"/>
            <a:ext cx="7756288" cy="841802"/>
          </a:xfrm>
          <a:prstGeom prst="roundRect">
            <a:avLst>
              <a:gd name="adj" fmla="val 17479"/>
            </a:avLst>
          </a:prstGeom>
          <a:solidFill>
            <a:schemeClr val="bg1"/>
          </a:solidFill>
          <a:ln w="19050">
            <a:solidFill>
              <a:srgbClr val="0066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90204" pitchFamily="34" charset="0"/>
              </a:rPr>
              <a:t>Медико-генетическое консультирование проводится с применением современных цифровых технологий информационной системы </a:t>
            </a:r>
            <a:r>
              <a:rPr lang="ru-RU" sz="140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90204" pitchFamily="34" charset="0"/>
              </a:rPr>
              <a:t>с </a:t>
            </a:r>
            <a:r>
              <a:rPr lang="ru-RU" sz="140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90204" pitchFamily="34" charset="0"/>
              </a:rPr>
              <a:t>данными родословных, клиники, диагностики, включая весь международный каталог наследственных болезней и генов</a:t>
            </a:r>
            <a:endParaRPr lang="ru-RU" sz="1400" b="1">
              <a:solidFill>
                <a:schemeClr val="tx1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Изображение выглядит как человек, Медицинское оборудование, одежда, здравоохранение&#10;&#10;Автоматически созданное описание">
            <a:extLst>
              <a:ext uri="{FF2B5EF4-FFF2-40B4-BE49-F238E27FC236}">
                <a16:creationId xmlns:a16="http://schemas.microsoft.com/office/drawing/2014/main" id="{EB844D7A-D715-34A4-2A14-A81D93F63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57" y="3858758"/>
            <a:ext cx="1063699" cy="70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D54CD88-12C6-DE5D-B803-D3AD3F9648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666" y="3757537"/>
            <a:ext cx="1245268" cy="83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Изображение выглядит как в помещении, Медицинское оборудование, стена, Научный прибор&#10;&#10;Автоматически созданное описание">
            <a:extLst>
              <a:ext uri="{FF2B5EF4-FFF2-40B4-BE49-F238E27FC236}">
                <a16:creationId xmlns:a16="http://schemas.microsoft.com/office/drawing/2014/main" id="{A6324268-6747-C02D-5CF4-1391FD4B29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582" y="3867485"/>
            <a:ext cx="1067358" cy="71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 descr="Изображение выглядит как одежда, человек, улыбка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D662C18A-FFFE-03ED-1DAC-2B89A1B00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4376" y="1010445"/>
            <a:ext cx="1601952" cy="1016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AC079F4-43D5-6725-ACEF-A01D5CEB93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3334" y="1026915"/>
            <a:ext cx="1620911" cy="1002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1829874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51</Paragraphs>
  <Slides>4</Slides>
  <Notes>0</Notes>
  <TotalTime>397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11">
      <vt:lpstr>Arial</vt:lpstr>
      <vt:lpstr>Calibri Light</vt:lpstr>
      <vt:lpstr>Calibri</vt:lpstr>
      <vt:lpstr>Times New Roman</vt:lpstr>
      <vt:lpstr>Wingdings</vt:lpstr>
      <vt:lpstr>Tahoma</vt:lpstr>
      <vt:lpstr>Office Theme</vt:lpstr>
      <vt:lpstr>Информатизация медико-генетической службы Республики Саха (Якутия)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Создание мышиной модели мукополисахаридоз-плюс синдрома при помощи CRISPR-Cas9 технологии</dc:title>
  <dc:creator>viktoriasofronova</dc:creator>
  <cp:lastModifiedBy>210</cp:lastModifiedBy>
  <cp:revision>24</cp:revision>
  <dcterms:created xsi:type="dcterms:W3CDTF">2025-04-16T11:06:35Z</dcterms:created>
  <dcterms:modified xsi:type="dcterms:W3CDTF">2025-04-30T13:58:01Z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B33B18525B861E05FBD0FD67FF05788B_41</vt:lpwstr>
  </property>
  <property fmtid="{D5CDD505-2E9C-101B-9397-08002B2CF9AE}" pid="3" name="KSOProductBuildVer">
    <vt:lpwstr>1033-6.13.1.8709</vt:lpwstr>
  </property>
</Properties>
</file>